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56" r:id="rId2"/>
    <p:sldId id="257" r:id="rId3"/>
    <p:sldId id="270" r:id="rId4"/>
    <p:sldId id="280" r:id="rId5"/>
    <p:sldId id="282" r:id="rId6"/>
    <p:sldId id="268" r:id="rId7"/>
    <p:sldId id="274" r:id="rId8"/>
    <p:sldId id="275" r:id="rId9"/>
    <p:sldId id="285" r:id="rId10"/>
    <p:sldId id="287" r:id="rId11"/>
    <p:sldId id="286" r:id="rId12"/>
    <p:sldId id="288" r:id="rId13"/>
    <p:sldId id="283" r:id="rId14"/>
    <p:sldId id="277" r:id="rId15"/>
    <p:sldId id="269" r:id="rId16"/>
    <p:sldId id="258" r:id="rId17"/>
    <p:sldId id="259" r:id="rId18"/>
    <p:sldId id="260" r:id="rId19"/>
    <p:sldId id="261" r:id="rId20"/>
    <p:sldId id="262" r:id="rId21"/>
    <p:sldId id="263" r:id="rId22"/>
    <p:sldId id="264" r:id="rId23"/>
    <p:sldId id="289" r:id="rId24"/>
    <p:sldId id="265" r:id="rId25"/>
    <p:sldId id="266" r:id="rId26"/>
    <p:sldId id="267" r:id="rId27"/>
    <p:sldId id="273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97" autoAdjust="0"/>
    <p:restoredTop sz="86803" autoAdjust="0"/>
  </p:normalViewPr>
  <p:slideViewPr>
    <p:cSldViewPr snapToGrid="0" showGuides="1">
      <p:cViewPr varScale="1">
        <p:scale>
          <a:sx n="104" d="100"/>
          <a:sy n="104" d="100"/>
        </p:scale>
        <p:origin x="208" y="33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FE7C19-0D6E-424A-9DC1-B39F68C1AC4B}" type="datetimeFigureOut">
              <a:rPr lang="en-US" smtClean="0"/>
              <a:t>2/17/19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53560E-5FAD-4CF4-B7BE-966D8E452B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7569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the gradients are multiplied over time they are susceptible to exploding (several large &gt;&gt;1 gradients one after the other) or vanishing (several small &lt;&lt;1 multiplied one after the other).</a:t>
            </a:r>
          </a:p>
          <a:p>
            <a:r>
              <a:rPr lang="en-US" dirty="0"/>
              <a:t>The large ones are relatively easy to solve: they can be clipped.</a:t>
            </a:r>
          </a:p>
          <a:p>
            <a:r>
              <a:rPr lang="en-US" dirty="0"/>
              <a:t>The vanishing ones are problematic, as they slow the convergence significantly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53560E-5FAD-4CF4-B7BE-966D8E452BA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3112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http://karpathy.github.io/2015/05/21/rnn-effectiveness/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56DBE4-2E6D-48C5-BA47-BB5A72E45AE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2712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https://arxiv.org/abs/1411.4555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56DBE4-2E6D-48C5-BA47-BB5A72E45AE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472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key is the central plus sign: it helps preserve the error (and its gradient) as it must be back-propagated through the network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53560E-5FAD-4CF4-B7BE-966D8E452BA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6875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is basically an </a:t>
            </a:r>
            <a:r>
              <a:rPr lang="en-US" dirty="0" err="1"/>
              <a:t>lstm</a:t>
            </a:r>
            <a:r>
              <a:rPr lang="en-US" dirty="0"/>
              <a:t> without an output gate, hence it writes the content of its memory </a:t>
            </a:r>
            <a:r>
              <a:rPr lang="en-US" dirty="0" err="1"/>
              <a:t>ht</a:t>
            </a:r>
            <a:r>
              <a:rPr lang="en-US" dirty="0"/>
              <a:t> to the rest of the network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53560E-5FAD-4CF4-B7BE-966D8E452BA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7618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http://karpathy.github.io/2015/05/21/</a:t>
            </a:r>
            <a:r>
              <a:rPr lang="en-US" dirty="0" err="1"/>
              <a:t>rnn</a:t>
            </a:r>
            <a:r>
              <a:rPr lang="en-US" dirty="0"/>
              <a:t>-effectiveness/ for image tagging and other demos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56DBE4-2E6D-48C5-BA47-BB5A72E45AE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0975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53560E-5FAD-4CF4-B7BE-966D8E452BA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0763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http://karpathy.github.io/2015/05/21/rnn-effectiveness/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56DBE4-2E6D-48C5-BA47-BB5A72E45AE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9499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http://karpathy.github.io/2015/05/21/rnn-effectiveness/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56DBE4-2E6D-48C5-BA47-BB5A72E45AE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335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https://arxiv.org/abs/1409.3215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56DBE4-2E6D-48C5-BA47-BB5A72E45AE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4148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https://arxiv.org/pdf/1506.05869.pdf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56DBE4-2E6D-48C5-BA47-BB5A72E45AE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9551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55BA2E-33F3-44C4-9700-6378C00B8E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FADEB7-4BD1-4B60-874B-22A9F5BA2B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B88C85-D49E-4CF1-900D-601AD58719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E5542-1E56-4E28-BCED-B724BBE259E7}" type="datetimeFigureOut">
              <a:rPr lang="en-US" smtClean="0"/>
              <a:t>2/17/19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79964F-A794-4596-A0EC-18ECD538A9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157FE3-929F-496D-B951-82FED020F3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58283-CB17-44D5-9125-5F6D78FDB5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4630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BE1CF1-5A04-4983-B40B-A2EC64E2E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A8921B2-CB62-4C36-B1D3-C97C2916CA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34152F-0405-4E1A-8489-F7322F6901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E5542-1E56-4E28-BCED-B724BBE259E7}" type="datetimeFigureOut">
              <a:rPr lang="en-US" smtClean="0"/>
              <a:t>2/17/19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F677B4-06F2-463D-8434-EE4C449C7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3AAD99-75E5-4889-990F-C7B47017F2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58283-CB17-44D5-9125-5F6D78FDB5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8786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775218E-0AE3-43F5-AB9E-D28C11BC34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6241EC-F067-451E-BF89-09D5F787AA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F8BDEF-F4AC-4650-9700-7F2EDCEDE6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E5542-1E56-4E28-BCED-B724BBE259E7}" type="datetimeFigureOut">
              <a:rPr lang="en-US" smtClean="0"/>
              <a:t>2/17/19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BDC92F-A69C-4C31-9CED-84CBBEB7A4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8CD67E-1EF4-4B39-89ED-D8F5059582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58283-CB17-44D5-9125-5F6D78FDB5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1096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62A6E-6E48-493D-92BE-7FAEFBB123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F51BB1-69CC-430F-9713-1CCA6D5A9C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0F8210-6640-42B1-93CB-9B5AF98C44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E5542-1E56-4E28-BCED-B724BBE259E7}" type="datetimeFigureOut">
              <a:rPr lang="en-US" smtClean="0"/>
              <a:t>2/17/19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69DC17-8B26-4E61-879A-8D94E11A17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A0C9B8-9AF4-4156-B06F-F668398C6E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58283-CB17-44D5-9125-5F6D78FDB5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2325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116208-251C-42A9-ADC7-4BB9400597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8902B2-AC7F-4144-BEE6-0B0A6AD843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ED3921-87C5-4825-AB44-827C7574B2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E5542-1E56-4E28-BCED-B724BBE259E7}" type="datetimeFigureOut">
              <a:rPr lang="en-US" smtClean="0"/>
              <a:t>2/17/19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388974-7DEA-4CF6-8A8F-D6D462CD53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204730-D13A-4F2A-B0F1-56864FABE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58283-CB17-44D5-9125-5F6D78FDB5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9285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477252-07DF-465E-8CCB-40AE3499B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283538-AF2B-45C2-9076-320FC04E95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F51074-E9DD-486A-B961-55AADB6009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1BA8E1-DDCE-4C65-B735-2A769F273D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E5542-1E56-4E28-BCED-B724BBE259E7}" type="datetimeFigureOut">
              <a:rPr lang="en-US" smtClean="0"/>
              <a:t>2/17/19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2639EA-CB30-4E01-AFCD-D4976FDD00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DB24D4-1ADE-44ED-ADE8-5FDFF36EF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58283-CB17-44D5-9125-5F6D78FDB5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1865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4052F3-5F20-4C09-8215-44ECDB23E9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20809-4724-4725-826E-01F01C133F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629632-2B9C-4EDC-A209-229CEC5428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1C94BA1-0812-41FC-95B5-19A515EA196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F9052B7-C0B4-46D5-A442-520FB9086CD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5B84B43-7DE1-4002-BDD0-D53577BFDD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E5542-1E56-4E28-BCED-B724BBE259E7}" type="datetimeFigureOut">
              <a:rPr lang="en-US" smtClean="0"/>
              <a:t>2/17/19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A686C62-0876-4DEE-9F90-252D2D4F57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BB3258-D517-48DA-B41C-B613523CE0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58283-CB17-44D5-9125-5F6D78FDB5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1168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231C49-D799-4BC0-B9D0-6E1AB341E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C5310E-B178-4545-A558-1A90FBC15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E5542-1E56-4E28-BCED-B724BBE259E7}" type="datetimeFigureOut">
              <a:rPr lang="en-US" smtClean="0"/>
              <a:t>2/17/19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3BD9FD-42F9-493F-A780-A3F06A8FB4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9324A1-F40D-48A2-96C8-5CAAE636D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58283-CB17-44D5-9125-5F6D78FDB5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4428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534301C-93F0-4DE3-8980-3C5BB3F564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E5542-1E56-4E28-BCED-B724BBE259E7}" type="datetimeFigureOut">
              <a:rPr lang="en-US" smtClean="0"/>
              <a:t>2/17/19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691959-7D4E-4CF3-9F29-3E5244A8A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7A1966-BBFD-458B-8377-B87511A34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58283-CB17-44D5-9125-5F6D78FDB5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7348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84A017-212F-45B1-8657-15222F2FA3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E3A4CF-FC1A-4A04-8B99-295E7037C4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D55F38-8AD9-4A06-85C8-54E8560087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6ABB06-38D2-4220-A6ED-0AE0E4EE2D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E5542-1E56-4E28-BCED-B724BBE259E7}" type="datetimeFigureOut">
              <a:rPr lang="en-US" smtClean="0"/>
              <a:t>2/17/19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82921D-4873-4385-889B-F61118A557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F2DCA9-1CC0-4C75-A5F5-6669340093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58283-CB17-44D5-9125-5F6D78FDB5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080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067E5-A5DC-4B78-9ACB-83D3E804AA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BE2A51B-1F2A-41F0-A7B5-AE6F41F2CA7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1F13FF-B283-460C-8FEC-9A5FBF0860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772847-07A9-44A8-838F-8601096BE0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E5542-1E56-4E28-BCED-B724BBE259E7}" type="datetimeFigureOut">
              <a:rPr lang="en-US" smtClean="0"/>
              <a:t>2/17/19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78676D-C4A8-41E7-AAB4-9BBFB3CEB3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896E0B-5FBF-4EB9-9429-3885A9A219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58283-CB17-44D5-9125-5F6D78FDB5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2320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A7BD4D-F2D2-4F4C-93C4-F76ECDEF63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6091F3-8ED7-435E-AEB2-9122B16AB0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CDF1AB-3C5A-44C8-BD3E-721DCFF93A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DE5542-1E56-4E28-BCED-B724BBE259E7}" type="datetimeFigureOut">
              <a:rPr lang="en-US" smtClean="0"/>
              <a:t>2/17/19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FB326E-3252-4A01-A0C3-4661BFF370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0CA2ED-5EC4-4FEF-844B-5BD5ECC314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A58283-CB17-44D5-9125-5F6D78FDB5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317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hyperlink" Target="https://arxiv.org/abs/1409.0473" TargetMode="External"/><Relationship Id="rId3" Type="http://schemas.openxmlformats.org/officeDocument/2006/relationships/hyperlink" Target="http://colah.github.io/posts/2015-08-Understanding-LSTMs/" TargetMode="External"/><Relationship Id="rId7" Type="http://schemas.openxmlformats.org/officeDocument/2006/relationships/hyperlink" Target="https://papers.nips.cc/paper/5346-sequence-to-sequence-learning-with-neural-networks.pdf" TargetMode="External"/><Relationship Id="rId2" Type="http://schemas.openxmlformats.org/officeDocument/2006/relationships/hyperlink" Target="http://karpathy.github.io/2015/05/21/rnn-effectiveness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arxiv.org/pdf/1406.1078v3.pdf" TargetMode="External"/><Relationship Id="rId5" Type="http://schemas.openxmlformats.org/officeDocument/2006/relationships/hyperlink" Target="https://www.cs.ox.ac.uk/people/nando.defreitas/machinelearning/lecture11.pdf" TargetMode="External"/><Relationship Id="rId4" Type="http://schemas.openxmlformats.org/officeDocument/2006/relationships/hyperlink" Target="http://deeplearning.cs.cmu.edu/pdfs/Hochreiter97_lstm.pdf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deeplearning4j.org/lstm.html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em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6AF232F-E291-4FA2-9FDA-9535224109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5368" y="2043663"/>
            <a:ext cx="6105194" cy="2031055"/>
          </a:xfrm>
        </p:spPr>
        <p:txBody>
          <a:bodyPr>
            <a:normAutofit/>
          </a:bodyPr>
          <a:lstStyle/>
          <a:p>
            <a:r>
              <a:rPr lang="en-US" sz="4700">
                <a:solidFill>
                  <a:srgbClr val="FFFFFF"/>
                </a:solidFill>
              </a:rPr>
              <a:t>Introduction to Recurrent Neural Networks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10F43A4-E0F3-4CBF-8D1D-5C2301EEB3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5368" y="4074718"/>
            <a:ext cx="6105194" cy="682079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Part 5</a:t>
            </a:r>
          </a:p>
        </p:txBody>
      </p:sp>
    </p:spTree>
    <p:extLst>
      <p:ext uri="{BB962C8B-B14F-4D97-AF65-F5344CB8AC3E}">
        <p14:creationId xmlns:p14="http://schemas.microsoft.com/office/powerpoint/2010/main" val="5442712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ectangle 71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34348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8CC38D-063C-4EB6-8851-DB4DD7F77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6657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Cell State – Long-term memory</a:t>
            </a:r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144863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5" name="Picture 2" descr="http://colah.github.io/posts/2015-08-Understanding-LSTMs/img/LSTM3-C-line.png">
            <a:extLst>
              <a:ext uri="{FF2B5EF4-FFF2-40B4-BE49-F238E27FC236}">
                <a16:creationId xmlns:a16="http://schemas.microsoft.com/office/drawing/2014/main" id="{0F638CEB-D9B1-48FF-A54C-7184E070C29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" y="2726723"/>
            <a:ext cx="11496821" cy="3564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0A0BB25-1621-4CF8-8751-87DDE69D6EBB}"/>
              </a:ext>
            </a:extLst>
          </p:cNvPr>
          <p:cNvSpPr txBox="1"/>
          <p:nvPr/>
        </p:nvSpPr>
        <p:spPr>
          <a:xfrm>
            <a:off x="11227809" y="6430232"/>
            <a:ext cx="856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[Colah]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3813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EE7803-7BE2-4F3E-AC52-B139A8C25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Forget Gate, Input Gate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6541CB-9DA2-4B7C-953D-7920540DBBD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Forget Gate - determine what old information to forget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ECB0B86-80F7-4669-9A30-BCDB9337A9F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Input Gate - determine what new information to store </a:t>
            </a:r>
          </a:p>
        </p:txBody>
      </p:sp>
      <p:pic>
        <p:nvPicPr>
          <p:cNvPr id="3074" name="Picture 2" descr="http://colah.github.io/posts/2015-08-Understanding-LSTMs/img/LSTM3-focus-f.png">
            <a:extLst>
              <a:ext uri="{FF2B5EF4-FFF2-40B4-BE49-F238E27FC236}">
                <a16:creationId xmlns:a16="http://schemas.microsoft.com/office/drawing/2014/main" id="{11E02A9B-3B2D-4298-B439-2371147D7B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849"/>
          <a:stretch/>
        </p:blipFill>
        <p:spPr bwMode="auto">
          <a:xfrm>
            <a:off x="1164326" y="2583290"/>
            <a:ext cx="4100011" cy="2475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://colah.github.io/posts/2015-08-Understanding-LSTMs/img/LSTM3-focus-f.png">
            <a:extLst>
              <a:ext uri="{FF2B5EF4-FFF2-40B4-BE49-F238E27FC236}">
                <a16:creationId xmlns:a16="http://schemas.microsoft.com/office/drawing/2014/main" id="{71CE4652-06C1-4FDF-99D7-1858283D37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254" t="26775" b="27372"/>
          <a:stretch/>
        </p:blipFill>
        <p:spPr bwMode="auto">
          <a:xfrm>
            <a:off x="1340862" y="5037685"/>
            <a:ext cx="3746938" cy="1135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colah.github.io/posts/2015-08-Understanding-LSTMs/img/LSTM3-focus-i.png">
            <a:extLst>
              <a:ext uri="{FF2B5EF4-FFF2-40B4-BE49-F238E27FC236}">
                <a16:creationId xmlns:a16="http://schemas.microsoft.com/office/drawing/2014/main" id="{A9BA8CC4-C135-468A-BE2B-6B0A8B80F0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019"/>
          <a:stretch/>
        </p:blipFill>
        <p:spPr bwMode="auto">
          <a:xfrm>
            <a:off x="6995948" y="2550922"/>
            <a:ext cx="3913383" cy="2467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http://colah.github.io/posts/2015-08-Understanding-LSTMs/img/LSTM3-focus-i.png">
            <a:extLst>
              <a:ext uri="{FF2B5EF4-FFF2-40B4-BE49-F238E27FC236}">
                <a16:creationId xmlns:a16="http://schemas.microsoft.com/office/drawing/2014/main" id="{214F6DB3-9BB7-46F5-854F-C014D7A0B7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43" t="26108" b="18494"/>
          <a:stretch/>
        </p:blipFill>
        <p:spPr bwMode="auto">
          <a:xfrm>
            <a:off x="6960928" y="4944853"/>
            <a:ext cx="3983421" cy="1367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6F636F8-A6CF-4983-B16C-BD5C9A3D8700}"/>
              </a:ext>
            </a:extLst>
          </p:cNvPr>
          <p:cNvSpPr txBox="1"/>
          <p:nvPr/>
        </p:nvSpPr>
        <p:spPr>
          <a:xfrm>
            <a:off x="11227809" y="6430232"/>
            <a:ext cx="856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[Colah]</a:t>
            </a:r>
          </a:p>
        </p:txBody>
      </p:sp>
    </p:spTree>
    <p:extLst>
      <p:ext uri="{BB962C8B-B14F-4D97-AF65-F5344CB8AC3E}">
        <p14:creationId xmlns:p14="http://schemas.microsoft.com/office/powerpoint/2010/main" val="35575939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ectangle 71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34348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8437D7-EA6B-4E48-8CAE-49C4551F46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6657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Update Cell State based on Input, Forget Gates</a:t>
            </a:r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144863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49" name="Picture 2" descr="http://colah.github.io/posts/2015-08-Understanding-LSTMs/img/LSTM3-focus-C.png">
            <a:extLst>
              <a:ext uri="{FF2B5EF4-FFF2-40B4-BE49-F238E27FC236}">
                <a16:creationId xmlns:a16="http://schemas.microsoft.com/office/drawing/2014/main" id="{9055C6CB-2922-424A-A2E0-94DF572A4D0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" y="2726723"/>
            <a:ext cx="11496821" cy="3564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14EC6FA-C1FC-4947-9FAD-54372AE8AE93}"/>
              </a:ext>
            </a:extLst>
          </p:cNvPr>
          <p:cNvSpPr txBox="1"/>
          <p:nvPr/>
        </p:nvSpPr>
        <p:spPr>
          <a:xfrm>
            <a:off x="11227809" y="6430232"/>
            <a:ext cx="856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[Colah]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7113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ectangle 71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34348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EE733D-0E80-4400-8CA9-6FE123F2F0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6657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Output Gate</a:t>
            </a:r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144863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3" name="Picture 2" descr="http://colah.github.io/posts/2015-08-Understanding-LSTMs/img/LSTM3-focus-o.png">
            <a:extLst>
              <a:ext uri="{FF2B5EF4-FFF2-40B4-BE49-F238E27FC236}">
                <a16:creationId xmlns:a16="http://schemas.microsoft.com/office/drawing/2014/main" id="{B8F5897C-D414-4038-9866-DEEEBD4953F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" y="2726723"/>
            <a:ext cx="11496821" cy="3564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14C56B8-8BEC-43D2-A87B-FFE4159C331D}"/>
              </a:ext>
            </a:extLst>
          </p:cNvPr>
          <p:cNvSpPr txBox="1"/>
          <p:nvPr/>
        </p:nvSpPr>
        <p:spPr>
          <a:xfrm>
            <a:off x="11227809" y="6430232"/>
            <a:ext cx="856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[Colah]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13161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8444B-47B0-42EE-8DF1-BA0A7AE6D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Gated Recurrent Unit (GRU)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23A0F0-3719-4FF3-88E9-B1F6332E1F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Merge cell state and hidden state</a:t>
            </a:r>
          </a:p>
          <a:p>
            <a:r>
              <a:rPr lang="en-US" dirty="0"/>
              <a:t>Combine forget and input gates</a:t>
            </a:r>
          </a:p>
        </p:txBody>
      </p:sp>
      <p:pic>
        <p:nvPicPr>
          <p:cNvPr id="1026" name="Picture 2" descr="A gated recurrent unit neural network.">
            <a:extLst>
              <a:ext uri="{FF2B5EF4-FFF2-40B4-BE49-F238E27FC236}">
                <a16:creationId xmlns:a16="http://schemas.microsoft.com/office/drawing/2014/main" id="{2C45E5B9-B071-4227-A628-68415EF2F8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233348"/>
            <a:ext cx="10268607" cy="3171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4DC1EE-129B-44EE-BB70-69F67924E33B}"/>
              </a:ext>
            </a:extLst>
          </p:cNvPr>
          <p:cNvSpPr txBox="1"/>
          <p:nvPr/>
        </p:nvSpPr>
        <p:spPr>
          <a:xfrm>
            <a:off x="11227809" y="6430232"/>
            <a:ext cx="856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[Colah]</a:t>
            </a:r>
          </a:p>
        </p:txBody>
      </p:sp>
    </p:spTree>
    <p:extLst>
      <p:ext uri="{BB962C8B-B14F-4D97-AF65-F5344CB8AC3E}">
        <p14:creationId xmlns:p14="http://schemas.microsoft.com/office/powerpoint/2010/main" val="551519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495F8E3-5243-4F02-AC53-F05721B353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5280F9F-2129-4B35-86B4-8A4267DFA3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079E950F-26FD-49A5-8CFB-664703BE51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A957C5C2-2E01-464B-97B4-1981AF0523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53B7BE02-9D75-4EBB-879B-D7B75937FC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0D9536D6-02B7-4110-BF2B-17B08DDFE7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ADA6B83F-32F5-4D8C-AA2F-53A4FA1252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AE2FF24D-C357-4073-8093-410279D42F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7A7D5D9E-853D-4831-B45D-ED773133B8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5D185781-4FC4-4AF1-B231-942FDE9634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CC270413-B0D3-4A07-BD1B-E9254A9892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2C47358D-4669-406F-AC20-6D169951BE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328C9057-3C8A-45CB-A084-4AD4535CDC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6">
              <a:extLst>
                <a:ext uri="{FF2B5EF4-FFF2-40B4-BE49-F238E27FC236}">
                  <a16:creationId xmlns:a16="http://schemas.microsoft.com/office/drawing/2014/main" id="{D204A0F9-30D5-4D9E-9019-95DEDCFFE8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F9CC2C27-C82D-467C-836F-F166E7059B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F680CD9A-5DEE-446A-A951-936A1B2D12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90F745C0-6118-47A3-85AB-A412FE581C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3CEC5B1E-7348-4ACE-B1DD-E53926EB76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1">
              <a:extLst>
                <a:ext uri="{FF2B5EF4-FFF2-40B4-BE49-F238E27FC236}">
                  <a16:creationId xmlns:a16="http://schemas.microsoft.com/office/drawing/2014/main" id="{F96B7951-47C0-4555-9A22-86491610F4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ACD5C04A-A4EA-432A-A9B5-F84F41D745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B33C957B-D207-438D-9823-4FF59328F3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F79D782-A9ED-4AEE-B67D-DDD6F1CB52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E6C9F140-6D17-42C4-96E2-F124090D4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Isosceles Triangle 34">
              <a:extLst>
                <a:ext uri="{FF2B5EF4-FFF2-40B4-BE49-F238E27FC236}">
                  <a16:creationId xmlns:a16="http://schemas.microsoft.com/office/drawing/2014/main" id="{EE0A3AEC-72D0-4759-A596-564927A0C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1A027B02-EC1B-499B-B4F5-7221EC8D84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F3EFC346-35BC-4718-BA20-14498F2032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5648" y="2075688"/>
            <a:ext cx="8677656" cy="174650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Applications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154B283-2EE5-41E0-974A-1AEF89FE78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55648" y="3881568"/>
            <a:ext cx="8677656" cy="1231533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endParaRPr lang="en-US" sz="2400" kern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657614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Sequences with RNNs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355512"/>
            <a:ext cx="10515600" cy="3291564"/>
          </a:xfrm>
        </p:spPr>
      </p:pic>
      <p:sp>
        <p:nvSpPr>
          <p:cNvPr id="5" name="Rectangle 4"/>
          <p:cNvSpPr/>
          <p:nvPr/>
        </p:nvSpPr>
        <p:spPr>
          <a:xfrm>
            <a:off x="10841199" y="6329362"/>
            <a:ext cx="14068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[A. </a:t>
            </a:r>
            <a:r>
              <a:rPr lang="en-US" dirty="0" err="1"/>
              <a:t>Karpathy</a:t>
            </a:r>
            <a:r>
              <a:rPr lang="en-US" dirty="0"/>
              <a:t>]</a:t>
            </a:r>
          </a:p>
        </p:txBody>
      </p:sp>
      <p:sp>
        <p:nvSpPr>
          <p:cNvPr id="7" name="Rectangle 6"/>
          <p:cNvSpPr/>
          <p:nvPr/>
        </p:nvSpPr>
        <p:spPr>
          <a:xfrm>
            <a:off x="2290763" y="2119313"/>
            <a:ext cx="1990726" cy="36814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486524" y="2126479"/>
            <a:ext cx="2790824" cy="36814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95313" y="5942568"/>
            <a:ext cx="2033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 Classification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381501" y="5930900"/>
            <a:ext cx="1957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Sentiment Analysis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70356" y="2924175"/>
            <a:ext cx="856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30622" y="4924425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63944" y="3958331"/>
            <a:ext cx="862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Hidden</a:t>
            </a:r>
          </a:p>
        </p:txBody>
      </p:sp>
      <p:sp>
        <p:nvSpPr>
          <p:cNvPr id="15" name="Rectangle 14"/>
          <p:cNvSpPr/>
          <p:nvPr/>
        </p:nvSpPr>
        <p:spPr>
          <a:xfrm>
            <a:off x="8848992" y="2103330"/>
            <a:ext cx="2790824" cy="36814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290763" y="2080181"/>
            <a:ext cx="10444162" cy="38623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566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/>
      <p:bldP spid="10" grpId="0"/>
      <p:bldP spid="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Sentiment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2290" y="1446399"/>
            <a:ext cx="7886136" cy="495440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711974" y="6488668"/>
            <a:ext cx="54800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http://nlp.stanford.edu:8080/sentiment/rntnDemo.html</a:t>
            </a:r>
          </a:p>
        </p:txBody>
      </p:sp>
    </p:spTree>
    <p:extLst>
      <p:ext uri="{BB962C8B-B14F-4D97-AF65-F5344CB8AC3E}">
        <p14:creationId xmlns:p14="http://schemas.microsoft.com/office/powerpoint/2010/main" val="15693818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RNN Language Model</a:t>
            </a:r>
          </a:p>
        </p:txBody>
      </p:sp>
      <p:pic>
        <p:nvPicPr>
          <p:cNvPr id="1026" name="Picture 2" descr="http://karpathy.github.io/assets/rnn/charseq.jpe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907" y="1770578"/>
            <a:ext cx="6103332" cy="4905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2631" y="133350"/>
            <a:ext cx="4594521" cy="66294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0697995" y="6344721"/>
            <a:ext cx="14068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[A. </a:t>
            </a:r>
            <a:r>
              <a:rPr lang="en-US" dirty="0" err="1"/>
              <a:t>Karpathy</a:t>
            </a:r>
            <a:r>
              <a:rPr lang="en-US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4240865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Sequences with RNNs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355512"/>
            <a:ext cx="10515600" cy="3291564"/>
          </a:xfrm>
        </p:spPr>
      </p:pic>
      <p:sp>
        <p:nvSpPr>
          <p:cNvPr id="5" name="Rectangle 4"/>
          <p:cNvSpPr/>
          <p:nvPr/>
        </p:nvSpPr>
        <p:spPr>
          <a:xfrm>
            <a:off x="10841199" y="6329362"/>
            <a:ext cx="14068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[A. </a:t>
            </a:r>
            <a:r>
              <a:rPr lang="en-US" dirty="0" err="1"/>
              <a:t>Karpathy</a:t>
            </a:r>
            <a:r>
              <a:rPr lang="en-US" dirty="0"/>
              <a:t>]</a:t>
            </a:r>
          </a:p>
        </p:txBody>
      </p:sp>
      <p:sp>
        <p:nvSpPr>
          <p:cNvPr id="7" name="Rectangle 6"/>
          <p:cNvSpPr/>
          <p:nvPr/>
        </p:nvSpPr>
        <p:spPr>
          <a:xfrm>
            <a:off x="2290763" y="2119313"/>
            <a:ext cx="1990726" cy="36814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457949" y="2119313"/>
            <a:ext cx="2790824" cy="36814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95313" y="5942568"/>
            <a:ext cx="2033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 Classification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381501" y="5930900"/>
            <a:ext cx="1957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Sentiment Analysis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70356" y="2924175"/>
            <a:ext cx="856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30622" y="4924425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63944" y="3958331"/>
            <a:ext cx="862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Hidden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9620244" y="5929789"/>
            <a:ext cx="1861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Sequence Tagging</a:t>
            </a:r>
          </a:p>
        </p:txBody>
      </p:sp>
      <p:sp>
        <p:nvSpPr>
          <p:cNvPr id="15" name="Rectangle 14"/>
          <p:cNvSpPr/>
          <p:nvPr/>
        </p:nvSpPr>
        <p:spPr>
          <a:xfrm>
            <a:off x="8848992" y="2103330"/>
            <a:ext cx="2790824" cy="36814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290763" y="2080181"/>
            <a:ext cx="10444162" cy="38623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683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/>
      <p:bldP spid="10" grpId="0"/>
      <p:bldP spid="14" grpId="0"/>
      <p:bldP spid="15" grpId="0" animBg="1"/>
      <p:bldP spid="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5911E3A-C35B-4EF7-A355-B84E9A14A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21ADB3D-AD65-44B4-847D-5E90E90A5D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CF580C70-814C-4845-B645-919BFFBD16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34D7BF57-4CAA-45B2-9EF0-0AA1FCF70B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7886F306-C03A-40C6-8FD5-DCE3D4595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2FDC9A36-C7C3-47D7-A64E-ED25C47EC7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BB19BC37-158A-43DC-9A9E-E45CC71954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077654CC-108F-48D5-B5E9-437F164F52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A3CF3A63-1C1E-4E85-A78A-FDC16431E3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8740FC9A-72DD-4D9B-BA25-1CCED13524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7FBF5743-F2AE-4D0D-BCD1-01F7686D01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CED32316-D4F7-4795-BBE0-DEBB60E27C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583B23C9-B9B7-4E93-9538-CBE316F83F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5B144260-9F2C-4ADB-A37C-1CFB4B428B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53FF918D-79D3-4F55-A68C-0DD5880DAB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B9FC1440-933F-44FE-8D77-4827DD0F99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0F67F308-A67C-4D2E-B081-59BB31D8EC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80112F01-90EB-4AEC-A39C-5C6875FFB9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893F6B05-90EB-4C75-A0F0-C7247553BD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227B563B-E0C0-4D81-966D-B5E2DBAAE8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130DF93D-D1FF-477A-BDCE-C8B01C3B47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44ED67A1-C6FE-4AC8-8473-11DAC03DCD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213A54F3-15FA-4C8F-8ABF-CE77E72196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F8A7F7F-DD1A-4F41-98AC-B9CE2A620C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CEF47228-EB7C-4EBA-BE01-DA6CB24102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Isosceles Triangle 22">
              <a:extLst>
                <a:ext uri="{FF2B5EF4-FFF2-40B4-BE49-F238E27FC236}">
                  <a16:creationId xmlns:a16="http://schemas.microsoft.com/office/drawing/2014/main" id="{3D2FD25A-EFFD-4F5C-9258-981F5907DE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DCF573BC-A06F-4036-A3A8-9D07DDE622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4877" y="2415322"/>
            <a:ext cx="3451730" cy="2399869"/>
          </a:xfrm>
        </p:spPr>
        <p:txBody>
          <a:bodyPr>
            <a:normAutofit/>
          </a:bodyPr>
          <a:lstStyle/>
          <a:p>
            <a:pPr algn="ctr"/>
            <a:r>
              <a:rPr lang="en-US" sz="4000">
                <a:solidFill>
                  <a:srgbClr val="FFFFFF"/>
                </a:solidFill>
              </a:rPr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640" y="804672"/>
            <a:ext cx="6281928" cy="5248656"/>
          </a:xfrm>
        </p:spPr>
        <p:txBody>
          <a:bodyPr anchor="ctr">
            <a:normAutofit/>
          </a:bodyPr>
          <a:lstStyle/>
          <a:p>
            <a:r>
              <a:rPr lang="en-US" sz="2000"/>
              <a:t>RNN basic</a:t>
            </a:r>
          </a:p>
          <a:p>
            <a:pPr lvl="1"/>
            <a:r>
              <a:rPr lang="en-US" sz="2000"/>
              <a:t>RNN</a:t>
            </a:r>
          </a:p>
          <a:p>
            <a:pPr lvl="1"/>
            <a:r>
              <a:rPr lang="en-US" sz="2000"/>
              <a:t>LSTM, GRU</a:t>
            </a:r>
          </a:p>
          <a:p>
            <a:r>
              <a:rPr lang="en-US" sz="2000"/>
              <a:t>Applications</a:t>
            </a:r>
          </a:p>
          <a:p>
            <a:pPr lvl="1"/>
            <a:r>
              <a:rPr lang="en-US" sz="2000"/>
              <a:t>Sentiment analysis</a:t>
            </a:r>
          </a:p>
          <a:p>
            <a:pPr lvl="1"/>
            <a:r>
              <a:rPr lang="en-US" sz="2000"/>
              <a:t>Language model</a:t>
            </a:r>
          </a:p>
          <a:p>
            <a:pPr lvl="1"/>
            <a:r>
              <a:rPr lang="en-US" sz="2000"/>
              <a:t>Sequence tagging</a:t>
            </a:r>
          </a:p>
          <a:p>
            <a:pPr lvl="1"/>
            <a:r>
              <a:rPr lang="en-US" sz="2000"/>
              <a:t>Machine translation, conversation model</a:t>
            </a:r>
          </a:p>
          <a:p>
            <a:r>
              <a:rPr lang="en-US" sz="2000"/>
              <a:t>Reference</a:t>
            </a:r>
          </a:p>
        </p:txBody>
      </p:sp>
    </p:spTree>
    <p:extLst>
      <p:ext uri="{BB962C8B-B14F-4D97-AF65-F5344CB8AC3E}">
        <p14:creationId xmlns:p14="http://schemas.microsoft.com/office/powerpoint/2010/main" val="24981767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 Tagging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example in the Airline Travel Information System (ATIS) corpus</a:t>
            </a:r>
          </a:p>
          <a:p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1698433" y="2529371"/>
          <a:ext cx="8506779" cy="7741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88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03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150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334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083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8000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2167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2167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2675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285707">
                <a:tc>
                  <a:txBody>
                    <a:bodyPr/>
                    <a:lstStyle/>
                    <a:p>
                      <a:pPr algn="ctr"/>
                      <a:endParaRPr lang="en-US" sz="1900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109728" marR="109728" marT="48768" marB="4876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i="1" dirty="0">
                          <a:latin typeface="Calibri" pitchFamily="34" charset="0"/>
                          <a:cs typeface="Calibri" pitchFamily="34" charset="0"/>
                        </a:rPr>
                        <a:t>show</a:t>
                      </a:r>
                    </a:p>
                  </a:txBody>
                  <a:tcPr marL="109728" marR="109728" marT="48768" marB="4876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i="1" dirty="0">
                          <a:latin typeface="Calibri" pitchFamily="34" charset="0"/>
                          <a:cs typeface="Calibri" pitchFamily="34" charset="0"/>
                        </a:rPr>
                        <a:t>flights</a:t>
                      </a:r>
                    </a:p>
                  </a:txBody>
                  <a:tcPr marL="109728" marR="109728" marT="48768" marB="4876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i="1" dirty="0">
                          <a:latin typeface="Calibri" pitchFamily="34" charset="0"/>
                          <a:cs typeface="Calibri" pitchFamily="34" charset="0"/>
                        </a:rPr>
                        <a:t>from</a:t>
                      </a:r>
                    </a:p>
                  </a:txBody>
                  <a:tcPr marL="109728" marR="109728" marT="48768" marB="4876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i="1" dirty="0" err="1">
                          <a:latin typeface="Calibri" pitchFamily="34" charset="0"/>
                          <a:cs typeface="Calibri" pitchFamily="34" charset="0"/>
                        </a:rPr>
                        <a:t>boston</a:t>
                      </a:r>
                      <a:endParaRPr lang="en-US" sz="1900" i="1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109728" marR="109728" marT="48768" marB="4876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i="1" dirty="0">
                          <a:latin typeface="Calibri" pitchFamily="34" charset="0"/>
                          <a:cs typeface="Calibri" pitchFamily="34" charset="0"/>
                        </a:rPr>
                        <a:t>to</a:t>
                      </a:r>
                    </a:p>
                  </a:txBody>
                  <a:tcPr marL="109728" marR="109728" marT="48768" marB="4876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i="1" dirty="0">
                          <a:latin typeface="Calibri" pitchFamily="34" charset="0"/>
                          <a:cs typeface="Calibri" pitchFamily="34" charset="0"/>
                        </a:rPr>
                        <a:t>new</a:t>
                      </a:r>
                    </a:p>
                  </a:txBody>
                  <a:tcPr marL="109728" marR="109728" marT="48768" marB="4876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i="1" dirty="0" err="1">
                          <a:latin typeface="Calibri" pitchFamily="34" charset="0"/>
                          <a:cs typeface="Calibri" pitchFamily="34" charset="0"/>
                        </a:rPr>
                        <a:t>york</a:t>
                      </a:r>
                      <a:endParaRPr lang="en-US" sz="1900" i="1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109728" marR="109728" marT="48768" marB="4876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i="1" dirty="0">
                          <a:latin typeface="Calibri" pitchFamily="34" charset="0"/>
                          <a:cs typeface="Calibri" pitchFamily="34" charset="0"/>
                        </a:rPr>
                        <a:t>today</a:t>
                      </a:r>
                    </a:p>
                  </a:txBody>
                  <a:tcPr marL="109728" marR="109728" marT="48768" marB="48768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2933">
                <a:tc>
                  <a:txBody>
                    <a:bodyPr/>
                    <a:lstStyle/>
                    <a:p>
                      <a:pPr algn="ctr"/>
                      <a:r>
                        <a:rPr lang="en-US" sz="1900" b="1" dirty="0">
                          <a:latin typeface="Calibri" pitchFamily="34" charset="0"/>
                          <a:cs typeface="Calibri" pitchFamily="34" charset="0"/>
                        </a:rPr>
                        <a:t>Slots</a:t>
                      </a:r>
                    </a:p>
                  </a:txBody>
                  <a:tcPr marL="109728" marR="109728" marT="48768" marB="4876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latin typeface="Calibri" pitchFamily="34" charset="0"/>
                          <a:cs typeface="Calibri" pitchFamily="34" charset="0"/>
                        </a:rPr>
                        <a:t>O</a:t>
                      </a:r>
                    </a:p>
                  </a:txBody>
                  <a:tcPr marL="109728" marR="109728" marT="48768" marB="4876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latin typeface="Calibri" pitchFamily="34" charset="0"/>
                          <a:cs typeface="Calibri" pitchFamily="34" charset="0"/>
                        </a:rPr>
                        <a:t>O</a:t>
                      </a:r>
                    </a:p>
                  </a:txBody>
                  <a:tcPr marL="109728" marR="109728" marT="48768" marB="4876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latin typeface="Calibri" pitchFamily="34" charset="0"/>
                          <a:cs typeface="Calibri" pitchFamily="34" charset="0"/>
                        </a:rPr>
                        <a:t>O</a:t>
                      </a:r>
                    </a:p>
                  </a:txBody>
                  <a:tcPr marL="109728" marR="109728" marT="48768" marB="4876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latin typeface="Calibri" pitchFamily="34" charset="0"/>
                          <a:cs typeface="Calibri" pitchFamily="34" charset="0"/>
                        </a:rPr>
                        <a:t>B-</a:t>
                      </a:r>
                      <a:r>
                        <a:rPr lang="en-US" sz="1900" dirty="0" err="1">
                          <a:latin typeface="Calibri" pitchFamily="34" charset="0"/>
                          <a:cs typeface="Calibri" pitchFamily="34" charset="0"/>
                        </a:rPr>
                        <a:t>dept</a:t>
                      </a:r>
                      <a:endParaRPr lang="en-US" sz="1900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109728" marR="109728" marT="48768" marB="4876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latin typeface="Calibri" pitchFamily="34" charset="0"/>
                          <a:cs typeface="Calibri" pitchFamily="34" charset="0"/>
                        </a:rPr>
                        <a:t>O</a:t>
                      </a:r>
                    </a:p>
                  </a:txBody>
                  <a:tcPr marL="109728" marR="109728" marT="48768" marB="4876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latin typeface="Calibri" pitchFamily="34" charset="0"/>
                          <a:cs typeface="Calibri" pitchFamily="34" charset="0"/>
                        </a:rPr>
                        <a:t>B-</a:t>
                      </a:r>
                      <a:r>
                        <a:rPr lang="en-US" sz="1900" dirty="0" err="1">
                          <a:latin typeface="Calibri" pitchFamily="34" charset="0"/>
                          <a:cs typeface="Calibri" pitchFamily="34" charset="0"/>
                        </a:rPr>
                        <a:t>arr</a:t>
                      </a:r>
                      <a:endParaRPr lang="en-US" sz="1900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109728" marR="109728" marT="48768" marB="4876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latin typeface="Calibri" pitchFamily="34" charset="0"/>
                          <a:cs typeface="Calibri" pitchFamily="34" charset="0"/>
                        </a:rPr>
                        <a:t>I-</a:t>
                      </a:r>
                      <a:r>
                        <a:rPr lang="en-US" sz="1900" dirty="0" err="1">
                          <a:latin typeface="Calibri" pitchFamily="34" charset="0"/>
                          <a:cs typeface="Calibri" pitchFamily="34" charset="0"/>
                        </a:rPr>
                        <a:t>arr</a:t>
                      </a:r>
                      <a:endParaRPr lang="en-US" sz="1900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109728" marR="109728" marT="48768" marB="4876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latin typeface="Calibri" pitchFamily="34" charset="0"/>
                          <a:cs typeface="Calibri" pitchFamily="34" charset="0"/>
                        </a:rPr>
                        <a:t>B-date</a:t>
                      </a:r>
                    </a:p>
                  </a:txBody>
                  <a:tcPr marL="109728" marR="109728" marT="48768" marB="4876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3" name="Rounded Rectangle 1172"/>
          <p:cNvSpPr/>
          <p:nvPr/>
        </p:nvSpPr>
        <p:spPr>
          <a:xfrm>
            <a:off x="1713319" y="6229858"/>
            <a:ext cx="1188720" cy="572211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104498" tIns="52249" rIns="104498" bIns="52249" rtlCol="0" anchor="ctr"/>
          <a:lstStyle/>
          <a:p>
            <a:pPr algn="ctr"/>
            <a:r>
              <a:rPr lang="en-US" dirty="0"/>
              <a:t>from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ounded Rectangle 536"/>
              <p:cNvSpPr/>
              <p:nvPr/>
            </p:nvSpPr>
            <p:spPr>
              <a:xfrm>
                <a:off x="1698433" y="4893779"/>
                <a:ext cx="1188720" cy="572211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lIns="104498" tIns="52249" rIns="104498" bIns="52249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Rounded Rectangle 5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8433" y="4893779"/>
                <a:ext cx="1188720" cy="572211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Rounded Rectangle 537"/>
          <p:cNvSpPr/>
          <p:nvPr/>
        </p:nvSpPr>
        <p:spPr>
          <a:xfrm>
            <a:off x="1698433" y="3519488"/>
            <a:ext cx="1188720" cy="572211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104498" tIns="52249" rIns="104498" bIns="52249" rtlCol="0" anchor="ctr"/>
          <a:lstStyle/>
          <a:p>
            <a:pPr algn="ctr"/>
            <a:r>
              <a:rPr lang="en-US" dirty="0"/>
              <a:t>O</a:t>
            </a:r>
          </a:p>
        </p:txBody>
      </p:sp>
      <p:sp>
        <p:nvSpPr>
          <p:cNvPr id="46" name="Rounded Rectangle 538"/>
          <p:cNvSpPr/>
          <p:nvPr/>
        </p:nvSpPr>
        <p:spPr>
          <a:xfrm>
            <a:off x="3937651" y="6229858"/>
            <a:ext cx="1188720" cy="572211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104498" tIns="52249" rIns="104498" bIns="52249" rtlCol="0" anchor="ctr"/>
          <a:lstStyle/>
          <a:p>
            <a:pPr algn="ctr"/>
            <a:r>
              <a:rPr lang="en-US" dirty="0"/>
              <a:t>Boston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ounded Rectangle 539"/>
              <p:cNvSpPr/>
              <p:nvPr/>
            </p:nvSpPr>
            <p:spPr>
              <a:xfrm>
                <a:off x="3922765" y="4893779"/>
                <a:ext cx="1188720" cy="572211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lIns="104498" tIns="52249" rIns="104498" bIns="52249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7" name="Rounded Rectangle 5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2765" y="4893779"/>
                <a:ext cx="1188720" cy="572211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Rounded Rectangle 540"/>
          <p:cNvSpPr/>
          <p:nvPr/>
        </p:nvSpPr>
        <p:spPr>
          <a:xfrm>
            <a:off x="3922765" y="3519488"/>
            <a:ext cx="1188720" cy="572211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104498" tIns="52249" rIns="104498" bIns="52249" rtlCol="0" anchor="ctr"/>
          <a:lstStyle/>
          <a:p>
            <a:pPr algn="ctr"/>
            <a:r>
              <a:rPr lang="en-US" dirty="0"/>
              <a:t>B-</a:t>
            </a:r>
            <a:r>
              <a:rPr lang="en-US" dirty="0" err="1"/>
              <a:t>dept</a:t>
            </a:r>
            <a:endParaRPr lang="en-US" dirty="0"/>
          </a:p>
        </p:txBody>
      </p:sp>
      <p:sp>
        <p:nvSpPr>
          <p:cNvPr id="49" name="Rounded Rectangle 541"/>
          <p:cNvSpPr/>
          <p:nvPr/>
        </p:nvSpPr>
        <p:spPr>
          <a:xfrm>
            <a:off x="6309030" y="6229858"/>
            <a:ext cx="1188720" cy="572211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104498" tIns="52249" rIns="104498" bIns="52249" rtlCol="0" anchor="ctr"/>
          <a:lstStyle/>
          <a:p>
            <a:pPr algn="ctr"/>
            <a:r>
              <a:rPr lang="en-US" dirty="0"/>
              <a:t>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ounded Rectangle 542"/>
              <p:cNvSpPr/>
              <p:nvPr/>
            </p:nvSpPr>
            <p:spPr>
              <a:xfrm>
                <a:off x="6294144" y="4893779"/>
                <a:ext cx="1188720" cy="572211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lIns="104498" tIns="52249" rIns="104498" bIns="52249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0" name="Rounded Rectangle 5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4144" y="4893779"/>
                <a:ext cx="1188720" cy="572211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Rounded Rectangle 543"/>
          <p:cNvSpPr/>
          <p:nvPr/>
        </p:nvSpPr>
        <p:spPr>
          <a:xfrm>
            <a:off x="6294144" y="3519488"/>
            <a:ext cx="1188720" cy="572211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104498" tIns="52249" rIns="104498" bIns="52249" rtlCol="0" anchor="ctr"/>
          <a:lstStyle/>
          <a:p>
            <a:pPr algn="ctr"/>
            <a:r>
              <a:rPr lang="en-US" dirty="0"/>
              <a:t>O</a:t>
            </a:r>
          </a:p>
        </p:txBody>
      </p:sp>
      <p:sp>
        <p:nvSpPr>
          <p:cNvPr id="52" name="Rounded Rectangle 544"/>
          <p:cNvSpPr/>
          <p:nvPr/>
        </p:nvSpPr>
        <p:spPr>
          <a:xfrm>
            <a:off x="9028519" y="6199632"/>
            <a:ext cx="1188720" cy="572211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104498" tIns="52249" rIns="104498" bIns="52249" rtlCol="0" anchor="ctr"/>
          <a:lstStyle/>
          <a:p>
            <a:pPr algn="ctr"/>
            <a:r>
              <a:rPr lang="en-US" dirty="0"/>
              <a:t>today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Rounded Rectangle 545"/>
              <p:cNvSpPr/>
              <p:nvPr/>
            </p:nvSpPr>
            <p:spPr>
              <a:xfrm>
                <a:off x="9028519" y="4893779"/>
                <a:ext cx="1188720" cy="572211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lIns="104498" tIns="52249" rIns="104498" bIns="52249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3" name="Rounded Rectangle 5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8519" y="4893779"/>
                <a:ext cx="1188720" cy="572211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Rounded Rectangle 546"/>
          <p:cNvSpPr/>
          <p:nvPr/>
        </p:nvSpPr>
        <p:spPr>
          <a:xfrm>
            <a:off x="9028519" y="3519488"/>
            <a:ext cx="1188720" cy="572211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104498" tIns="52249" rIns="104498" bIns="52249" rtlCol="0" anchor="ctr"/>
          <a:lstStyle/>
          <a:p>
            <a:pPr algn="ctr"/>
            <a:r>
              <a:rPr lang="en-US" dirty="0"/>
              <a:t>B-date</a:t>
            </a:r>
          </a:p>
        </p:txBody>
      </p:sp>
      <p:cxnSp>
        <p:nvCxnSpPr>
          <p:cNvPr id="55" name="Straight Arrow Connector 54"/>
          <p:cNvCxnSpPr>
            <a:stCxn id="44" idx="0"/>
            <a:endCxn id="45" idx="2"/>
          </p:cNvCxnSpPr>
          <p:nvPr/>
        </p:nvCxnSpPr>
        <p:spPr>
          <a:xfrm flipV="1">
            <a:off x="2292793" y="4091699"/>
            <a:ext cx="0" cy="802080"/>
          </a:xfrm>
          <a:prstGeom prst="straightConnector1">
            <a:avLst/>
          </a:prstGeom>
          <a:ln w="254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43" idx="0"/>
            <a:endCxn id="44" idx="2"/>
          </p:cNvCxnSpPr>
          <p:nvPr/>
        </p:nvCxnSpPr>
        <p:spPr>
          <a:xfrm flipH="1" flipV="1">
            <a:off x="2292793" y="5465990"/>
            <a:ext cx="14886" cy="763868"/>
          </a:xfrm>
          <a:prstGeom prst="straightConnector1">
            <a:avLst/>
          </a:prstGeom>
          <a:ln w="254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47" idx="0"/>
            <a:endCxn id="48" idx="2"/>
          </p:cNvCxnSpPr>
          <p:nvPr/>
        </p:nvCxnSpPr>
        <p:spPr>
          <a:xfrm flipV="1">
            <a:off x="4517125" y="4091699"/>
            <a:ext cx="0" cy="802080"/>
          </a:xfrm>
          <a:prstGeom prst="straightConnector1">
            <a:avLst/>
          </a:prstGeom>
          <a:ln w="254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46" idx="0"/>
            <a:endCxn id="47" idx="2"/>
          </p:cNvCxnSpPr>
          <p:nvPr/>
        </p:nvCxnSpPr>
        <p:spPr>
          <a:xfrm flipH="1" flipV="1">
            <a:off x="4517125" y="5465990"/>
            <a:ext cx="14886" cy="763868"/>
          </a:xfrm>
          <a:prstGeom prst="straightConnector1">
            <a:avLst/>
          </a:prstGeom>
          <a:ln w="254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50" idx="0"/>
            <a:endCxn id="51" idx="2"/>
          </p:cNvCxnSpPr>
          <p:nvPr/>
        </p:nvCxnSpPr>
        <p:spPr>
          <a:xfrm flipV="1">
            <a:off x="6888504" y="4091699"/>
            <a:ext cx="0" cy="802080"/>
          </a:xfrm>
          <a:prstGeom prst="straightConnector1">
            <a:avLst/>
          </a:prstGeom>
          <a:ln w="254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>
            <a:stCxn id="49" idx="0"/>
            <a:endCxn id="50" idx="2"/>
          </p:cNvCxnSpPr>
          <p:nvPr/>
        </p:nvCxnSpPr>
        <p:spPr>
          <a:xfrm flipH="1" flipV="1">
            <a:off x="6888504" y="5465990"/>
            <a:ext cx="14886" cy="763868"/>
          </a:xfrm>
          <a:prstGeom prst="straightConnector1">
            <a:avLst/>
          </a:prstGeom>
          <a:ln w="254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stCxn id="53" idx="0"/>
            <a:endCxn id="54" idx="2"/>
          </p:cNvCxnSpPr>
          <p:nvPr/>
        </p:nvCxnSpPr>
        <p:spPr>
          <a:xfrm flipV="1">
            <a:off x="9622879" y="4091699"/>
            <a:ext cx="0" cy="802080"/>
          </a:xfrm>
          <a:prstGeom prst="straightConnector1">
            <a:avLst/>
          </a:prstGeom>
          <a:ln w="254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>
            <a:stCxn id="52" idx="0"/>
            <a:endCxn id="53" idx="2"/>
          </p:cNvCxnSpPr>
          <p:nvPr/>
        </p:nvCxnSpPr>
        <p:spPr>
          <a:xfrm flipV="1">
            <a:off x="9622879" y="5465990"/>
            <a:ext cx="0" cy="733642"/>
          </a:xfrm>
          <a:prstGeom prst="straightConnector1">
            <a:avLst/>
          </a:prstGeom>
          <a:ln w="254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>
            <a:stCxn id="44" idx="3"/>
            <a:endCxn id="47" idx="1"/>
          </p:cNvCxnSpPr>
          <p:nvPr/>
        </p:nvCxnSpPr>
        <p:spPr>
          <a:xfrm>
            <a:off x="2887153" y="5179884"/>
            <a:ext cx="1035612" cy="0"/>
          </a:xfrm>
          <a:prstGeom prst="straightConnector1">
            <a:avLst/>
          </a:prstGeom>
          <a:ln w="254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>
            <a:endCxn id="50" idx="1"/>
          </p:cNvCxnSpPr>
          <p:nvPr/>
        </p:nvCxnSpPr>
        <p:spPr>
          <a:xfrm>
            <a:off x="5118326" y="5179884"/>
            <a:ext cx="1175818" cy="0"/>
          </a:xfrm>
          <a:prstGeom prst="straightConnector1">
            <a:avLst/>
          </a:prstGeom>
          <a:ln w="254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3261749" y="4814890"/>
            <a:ext cx="65" cy="27699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lIns="0" tIns="0" rIns="0" bIns="0" rtlCol="0">
            <a:spAutoFit/>
          </a:bodyPr>
          <a:lstStyle/>
          <a:p>
            <a:endParaRPr lang="en-US" b="1" dirty="0"/>
          </a:p>
        </p:txBody>
      </p:sp>
      <p:sp>
        <p:nvSpPr>
          <p:cNvPr id="66" name="TextBox 65"/>
          <p:cNvSpPr txBox="1"/>
          <p:nvPr/>
        </p:nvSpPr>
        <p:spPr>
          <a:xfrm>
            <a:off x="5462359" y="4814888"/>
            <a:ext cx="65" cy="27699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lIns="0" tIns="0" rIns="0" bIns="0" rtlCol="0">
            <a:spAutoFit/>
          </a:bodyPr>
          <a:lstStyle/>
          <a:p>
            <a:endParaRPr lang="en-US" b="1" dirty="0"/>
          </a:p>
        </p:txBody>
      </p:sp>
      <p:sp>
        <p:nvSpPr>
          <p:cNvPr id="67" name="TextBox 66"/>
          <p:cNvSpPr txBox="1"/>
          <p:nvPr/>
        </p:nvSpPr>
        <p:spPr>
          <a:xfrm>
            <a:off x="1826541" y="5773639"/>
            <a:ext cx="65" cy="27699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lIns="0" tIns="0" rIns="0" bIns="0" rtlCol="0">
            <a:spAutoFit/>
          </a:bodyPr>
          <a:lstStyle/>
          <a:p>
            <a:endParaRPr lang="en-US" b="1" dirty="0"/>
          </a:p>
        </p:txBody>
      </p:sp>
      <p:sp>
        <p:nvSpPr>
          <p:cNvPr id="68" name="TextBox 67"/>
          <p:cNvSpPr txBox="1"/>
          <p:nvPr/>
        </p:nvSpPr>
        <p:spPr>
          <a:xfrm>
            <a:off x="6494306" y="5774818"/>
            <a:ext cx="65" cy="27699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lIns="0" tIns="0" rIns="0" bIns="0" rtlCol="0">
            <a:spAutoFit/>
          </a:bodyPr>
          <a:lstStyle/>
          <a:p>
            <a:endParaRPr lang="en-US" b="1" dirty="0"/>
          </a:p>
        </p:txBody>
      </p:sp>
      <p:sp>
        <p:nvSpPr>
          <p:cNvPr id="69" name="TextBox 68"/>
          <p:cNvSpPr txBox="1"/>
          <p:nvPr/>
        </p:nvSpPr>
        <p:spPr>
          <a:xfrm>
            <a:off x="9178603" y="5773639"/>
            <a:ext cx="65" cy="27699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lIns="0" tIns="0" rIns="0" bIns="0" rtlCol="0">
            <a:spAutoFit/>
          </a:bodyPr>
          <a:lstStyle/>
          <a:p>
            <a:endParaRPr lang="en-US" b="1" dirty="0"/>
          </a:p>
        </p:txBody>
      </p:sp>
      <p:sp>
        <p:nvSpPr>
          <p:cNvPr id="70" name="TextBox 69"/>
          <p:cNvSpPr txBox="1"/>
          <p:nvPr/>
        </p:nvSpPr>
        <p:spPr>
          <a:xfrm>
            <a:off x="1877825" y="4423660"/>
            <a:ext cx="65" cy="27699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lIns="0" tIns="0" rIns="0" bIns="0" rtlCol="0">
            <a:spAutoFit/>
          </a:bodyPr>
          <a:lstStyle/>
          <a:p>
            <a:endParaRPr lang="en-US" b="1" dirty="0"/>
          </a:p>
        </p:txBody>
      </p:sp>
      <p:sp>
        <p:nvSpPr>
          <p:cNvPr id="71" name="TextBox 70"/>
          <p:cNvSpPr txBox="1"/>
          <p:nvPr/>
        </p:nvSpPr>
        <p:spPr>
          <a:xfrm>
            <a:off x="4185764" y="4414634"/>
            <a:ext cx="65" cy="27699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lIns="0" tIns="0" rIns="0" bIns="0" rtlCol="0">
            <a:spAutoFit/>
          </a:bodyPr>
          <a:lstStyle/>
          <a:p>
            <a:endParaRPr lang="en-US" b="1" dirty="0"/>
          </a:p>
        </p:txBody>
      </p:sp>
      <p:sp>
        <p:nvSpPr>
          <p:cNvPr id="72" name="TextBox 71"/>
          <p:cNvSpPr txBox="1"/>
          <p:nvPr/>
        </p:nvSpPr>
        <p:spPr>
          <a:xfrm>
            <a:off x="6557142" y="4423660"/>
            <a:ext cx="65" cy="27699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lIns="0" tIns="0" rIns="0" bIns="0" rtlCol="0">
            <a:spAutoFit/>
          </a:bodyPr>
          <a:lstStyle/>
          <a:p>
            <a:endParaRPr lang="en-US" b="1" dirty="0"/>
          </a:p>
        </p:txBody>
      </p:sp>
      <p:sp>
        <p:nvSpPr>
          <p:cNvPr id="73" name="TextBox 72"/>
          <p:cNvSpPr txBox="1"/>
          <p:nvPr/>
        </p:nvSpPr>
        <p:spPr>
          <a:xfrm>
            <a:off x="9233694" y="4439897"/>
            <a:ext cx="65" cy="27699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lIns="0" tIns="0" rIns="0" bIns="0" rtlCol="0">
            <a:spAutoFit/>
          </a:bodyPr>
          <a:lstStyle/>
          <a:p>
            <a:endParaRPr lang="en-US" b="1" dirty="0"/>
          </a:p>
        </p:txBody>
      </p:sp>
      <p:cxnSp>
        <p:nvCxnSpPr>
          <p:cNvPr id="75" name="Straight Arrow Connector 74"/>
          <p:cNvCxnSpPr/>
          <p:nvPr/>
        </p:nvCxnSpPr>
        <p:spPr>
          <a:xfrm>
            <a:off x="7508616" y="5179884"/>
            <a:ext cx="442314" cy="0"/>
          </a:xfrm>
          <a:prstGeom prst="straightConnector1">
            <a:avLst/>
          </a:prstGeom>
          <a:ln w="254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/>
          <p:nvPr/>
        </p:nvCxnSpPr>
        <p:spPr>
          <a:xfrm flipV="1">
            <a:off x="8611955" y="5179884"/>
            <a:ext cx="427428" cy="681"/>
          </a:xfrm>
          <a:prstGeom prst="straightConnector1">
            <a:avLst/>
          </a:prstGeom>
          <a:ln w="254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/>
          <p:cNvSpPr txBox="1"/>
          <p:nvPr/>
        </p:nvSpPr>
        <p:spPr>
          <a:xfrm>
            <a:off x="8105325" y="5011708"/>
            <a:ext cx="352101" cy="3363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lIns="104498" tIns="52249" rIns="104498" bIns="52249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8238368" y="4814889"/>
            <a:ext cx="65" cy="27699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lIns="0" tIns="0" rIns="0" bIns="0" rtlCol="0">
            <a:spAutoFit/>
          </a:bodyPr>
          <a:lstStyle/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4490608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Sequences to Sequences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355512"/>
            <a:ext cx="10515600" cy="3291564"/>
          </a:xfrm>
        </p:spPr>
      </p:pic>
      <p:sp>
        <p:nvSpPr>
          <p:cNvPr id="5" name="Rectangle 4"/>
          <p:cNvSpPr/>
          <p:nvPr/>
        </p:nvSpPr>
        <p:spPr>
          <a:xfrm>
            <a:off x="10841199" y="6329362"/>
            <a:ext cx="14068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[A. </a:t>
            </a:r>
            <a:r>
              <a:rPr lang="en-US" dirty="0" err="1"/>
              <a:t>Karpathy</a:t>
            </a:r>
            <a:r>
              <a:rPr lang="en-US" dirty="0"/>
              <a:t>]</a:t>
            </a:r>
          </a:p>
        </p:txBody>
      </p:sp>
      <p:sp>
        <p:nvSpPr>
          <p:cNvPr id="7" name="Rectangle 6"/>
          <p:cNvSpPr/>
          <p:nvPr/>
        </p:nvSpPr>
        <p:spPr>
          <a:xfrm>
            <a:off x="2290763" y="2119313"/>
            <a:ext cx="1990726" cy="36814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95313" y="5942568"/>
            <a:ext cx="2033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 Classification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381501" y="5930900"/>
            <a:ext cx="1957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Sentiment Analysis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70356" y="2924175"/>
            <a:ext cx="856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30622" y="4924425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63944" y="3958331"/>
            <a:ext cx="862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Hidden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286626" y="5930900"/>
            <a:ext cx="12150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Translation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591677" y="5930900"/>
            <a:ext cx="1861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Sequence Tagging</a:t>
            </a:r>
          </a:p>
        </p:txBody>
      </p:sp>
      <p:sp>
        <p:nvSpPr>
          <p:cNvPr id="3" name="Rectangle 2"/>
          <p:cNvSpPr/>
          <p:nvPr/>
        </p:nvSpPr>
        <p:spPr>
          <a:xfrm>
            <a:off x="6396038" y="2224781"/>
            <a:ext cx="3067050" cy="34671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491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34348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6073" y="46657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Sequence to Sequence (aka Encoder-Decoder)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144863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Content Placeholder 6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20040" y="3057255"/>
            <a:ext cx="11496821" cy="290294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0219869" y="6258997"/>
            <a:ext cx="17748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</a:pPr>
            <a:r>
              <a:rPr lang="en-US" b="0" i="0" dirty="0" err="1">
                <a:solidFill>
                  <a:srgbClr val="545454"/>
                </a:solidFill>
                <a:effectLst/>
                <a:latin typeface="arial" panose="020B0604020202020204" pitchFamily="34" charset="0"/>
              </a:rPr>
              <a:t>Sutskever</a:t>
            </a:r>
            <a:r>
              <a:rPr lang="en-US" b="0" i="0" dirty="0">
                <a:solidFill>
                  <a:srgbClr val="545454"/>
                </a:solidFill>
                <a:effectLst/>
                <a:latin typeface="arial" panose="020B0604020202020204" pitchFamily="34" charset="0"/>
              </a:rPr>
              <a:t> et al.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1513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13713D-5772-4DFA-BFBD-224403BF07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 to Sequence with Attention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BC2256-914B-46E2-A658-9E273ECFD4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https://3.bp.blogspot.com/-3Pbj_dvt0Vo/V-qe-Nl6P5I/AAAAAAAABQc/z0_6WtVWtvARtMk0i9_AtLeyyGyV6AI4wCLcB/s640/nmt-model-fast.gif">
            <a:extLst>
              <a:ext uri="{FF2B5EF4-FFF2-40B4-BE49-F238E27FC236}">
                <a16:creationId xmlns:a16="http://schemas.microsoft.com/office/drawing/2014/main" id="{E0EA3558-4251-4BAF-A32A-1D52CEF4358B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0095" y="1690688"/>
            <a:ext cx="8542504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FBEC3CA-D250-4F4B-A359-F08530A830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744" y="1907862"/>
            <a:ext cx="2423552" cy="453153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50FBFCA-0FE8-4795-A99D-386D57C328F6}"/>
              </a:ext>
            </a:extLst>
          </p:cNvPr>
          <p:cNvSpPr txBox="1"/>
          <p:nvPr/>
        </p:nvSpPr>
        <p:spPr>
          <a:xfrm>
            <a:off x="10955611" y="6488668"/>
            <a:ext cx="1269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[Bahdanau]</a:t>
            </a:r>
          </a:p>
        </p:txBody>
      </p:sp>
    </p:spTree>
    <p:extLst>
      <p:ext uri="{BB962C8B-B14F-4D97-AF65-F5344CB8AC3E}">
        <p14:creationId xmlns:p14="http://schemas.microsoft.com/office/powerpoint/2010/main" val="11274281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Conversational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788" y="3066298"/>
            <a:ext cx="5681662" cy="201419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8303" y="1062038"/>
            <a:ext cx="4555603" cy="5795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7809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355512"/>
            <a:ext cx="10515600" cy="3291564"/>
          </a:xfrm>
        </p:spPr>
      </p:pic>
      <p:sp>
        <p:nvSpPr>
          <p:cNvPr id="5" name="Rectangle 4"/>
          <p:cNvSpPr/>
          <p:nvPr/>
        </p:nvSpPr>
        <p:spPr>
          <a:xfrm>
            <a:off x="10841199" y="6329362"/>
            <a:ext cx="14068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[A. </a:t>
            </a:r>
            <a:r>
              <a:rPr lang="en-US" dirty="0" err="1"/>
              <a:t>Karpathy</a:t>
            </a:r>
            <a:r>
              <a:rPr lang="en-US" dirty="0"/>
              <a:t>]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95313" y="5942568"/>
            <a:ext cx="2033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 Classification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381501" y="5930900"/>
            <a:ext cx="1957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Sentiment Analysis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70356" y="2924175"/>
            <a:ext cx="856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30622" y="4924425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63944" y="3958331"/>
            <a:ext cx="862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Hidden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286626" y="5930900"/>
            <a:ext cx="12150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Translation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646063" y="5930900"/>
            <a:ext cx="1541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Image Caption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9591677" y="5930900"/>
            <a:ext cx="1861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Sequence Tagging</a:t>
            </a:r>
          </a:p>
        </p:txBody>
      </p:sp>
    </p:spTree>
    <p:extLst>
      <p:ext uri="{BB962C8B-B14F-4D97-AF65-F5344CB8AC3E}">
        <p14:creationId xmlns:p14="http://schemas.microsoft.com/office/powerpoint/2010/main" val="3732864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Caption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 descr="Show and Tell Architectur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376" y="1695134"/>
            <a:ext cx="6433266" cy="5162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10601141" y="6416159"/>
            <a:ext cx="13299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0" dirty="0">
                <a:solidFill>
                  <a:srgbClr val="24292E"/>
                </a:solidFill>
                <a:effectLst/>
                <a:latin typeface="-apple-system"/>
              </a:rPr>
              <a:t>[Vinyals, </a:t>
            </a:r>
            <a:r>
              <a:rPr lang="en-US" dirty="0"/>
              <a:t>Xu]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AB333B-4C3E-4224-8F44-A438E32540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9061" y="1929884"/>
            <a:ext cx="3534801" cy="4510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5501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4F37C5-77A2-4402-9EDB-692B6487B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7799A7-F948-43B4-AFD8-D1F029E489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RNN: </a:t>
            </a:r>
            <a:r>
              <a:rPr lang="en-US" dirty="0">
                <a:hlinkClick r:id="rId2"/>
              </a:rPr>
              <a:t>http://karpathy.github.io/2015/05/21/rnn-effectiveness/</a:t>
            </a:r>
            <a:endParaRPr lang="en-US" dirty="0"/>
          </a:p>
          <a:p>
            <a:r>
              <a:rPr lang="en-US" dirty="0"/>
              <a:t>LSTM: </a:t>
            </a:r>
            <a:r>
              <a:rPr lang="en-US" dirty="0">
                <a:hlinkClick r:id="rId3"/>
              </a:rPr>
              <a:t>http://colah.github.io/posts/2015-08-Understanding-LSTMs/</a:t>
            </a:r>
            <a:endParaRPr lang="en-US" dirty="0"/>
          </a:p>
          <a:p>
            <a:r>
              <a:rPr lang="en-US" dirty="0"/>
              <a:t>LSTM: </a:t>
            </a:r>
            <a:r>
              <a:rPr lang="en-US" dirty="0">
                <a:hlinkClick r:id="rId4"/>
              </a:rPr>
              <a:t>http://deeplearning.cs.cmu.edu/pdfs/Hochreiter97_lstm.pdf</a:t>
            </a:r>
            <a:endParaRPr lang="en-US" dirty="0"/>
          </a:p>
          <a:p>
            <a:r>
              <a:rPr lang="en-US" dirty="0"/>
              <a:t>RNN, LSTM: </a:t>
            </a:r>
            <a:r>
              <a:rPr lang="en-US" dirty="0">
                <a:hlinkClick r:id="rId5"/>
              </a:rPr>
              <a:t>https://www.cs.ox.ac.uk/people/nando.defreitas/machinelearning/lecture11.pdf</a:t>
            </a:r>
            <a:endParaRPr lang="en-US" dirty="0"/>
          </a:p>
          <a:p>
            <a:r>
              <a:rPr lang="en-US" dirty="0"/>
              <a:t>GRU: </a:t>
            </a:r>
            <a:r>
              <a:rPr lang="en-US" dirty="0">
                <a:hlinkClick r:id="rId6"/>
              </a:rPr>
              <a:t>http://arxiv.org/pdf/1406.1078v3.pdf</a:t>
            </a:r>
            <a:endParaRPr lang="en-US" dirty="0"/>
          </a:p>
          <a:p>
            <a:r>
              <a:rPr lang="en-US" dirty="0"/>
              <a:t>Sequence to Sequence: </a:t>
            </a:r>
            <a:r>
              <a:rPr lang="en-US" dirty="0">
                <a:hlinkClick r:id="rId7"/>
              </a:rPr>
              <a:t>https://papers.nips.cc/paper/5346-sequence-to-sequence-learning-with-neural-networks.pdf</a:t>
            </a:r>
            <a:endParaRPr lang="en-US" dirty="0"/>
          </a:p>
          <a:p>
            <a:r>
              <a:rPr lang="en-US" dirty="0"/>
              <a:t>Attention: </a:t>
            </a:r>
            <a:r>
              <a:rPr lang="en-US" dirty="0">
                <a:hlinkClick r:id="rId8"/>
              </a:rPr>
              <a:t>https://arxiv.org/abs/1409.0473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84444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3EFC346-35BC-4718-BA20-14498F2032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Recurrent Neural Net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154B283-2EE5-41E0-974A-1AEF89FE78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alt text">
            <a:extLst>
              <a:ext uri="{FF2B5EF4-FFF2-40B4-BE49-F238E27FC236}">
                <a16:creationId xmlns:a16="http://schemas.microsoft.com/office/drawing/2014/main" id="{8E62B79A-BED5-4264-99A6-4321A80EAE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6346" y="1941534"/>
            <a:ext cx="2598786" cy="4034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8E2EA52-109F-4CD8-9765-020A0852C4A4}"/>
              </a:ext>
            </a:extLst>
          </p:cNvPr>
          <p:cNvSpPr txBox="1"/>
          <p:nvPr/>
        </p:nvSpPr>
        <p:spPr>
          <a:xfrm>
            <a:off x="7048721" y="5361698"/>
            <a:ext cx="9621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Input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2949A5-3090-4BD5-8B18-95CA56B9393D}"/>
              </a:ext>
            </a:extLst>
          </p:cNvPr>
          <p:cNvSpPr txBox="1"/>
          <p:nvPr/>
        </p:nvSpPr>
        <p:spPr>
          <a:xfrm>
            <a:off x="6914870" y="2040505"/>
            <a:ext cx="12298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15494261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http://karpathy.github.io/assets/rnn/charseq.jpeg">
            <a:extLst>
              <a:ext uri="{FF2B5EF4-FFF2-40B4-BE49-F238E27FC236}">
                <a16:creationId xmlns:a16="http://schemas.microsoft.com/office/drawing/2014/main" id="{99F883BF-8184-4BD5-BAD6-B7D3F6813A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4649" y="1650560"/>
            <a:ext cx="5420711" cy="4356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D966A761-AD55-422D-B0B0-677B4354F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Recurrent Neural Networks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60429CF-2ECC-42B9-91BA-81602A9AB3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Equation</a:t>
            </a: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517B56B-314A-4779-9C11-52D595238B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648" y="3898770"/>
            <a:ext cx="5181352" cy="1846659"/>
          </a:xfrm>
          <a:prstGeom prst="rect">
            <a:avLst/>
          </a:prstGeom>
          <a:solidFill>
            <a:srgbClr val="EEEE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Helvetica" panose="020B0604020202020204" pitchFamily="34" charset="0"/>
              </a:rPr>
              <a:t>class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Helvetica" panose="020B0604020202020204" pitchFamily="34" charset="0"/>
              </a:rPr>
              <a:t>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445588"/>
                </a:solidFill>
                <a:effectLst/>
                <a:latin typeface="Arial Unicode MS"/>
                <a:ea typeface="Helvetica" panose="020B0604020202020204" pitchFamily="34" charset="0"/>
              </a:rPr>
              <a:t>RNN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Helvetica" panose="020B0604020202020204" pitchFamily="34" charset="0"/>
              </a:rPr>
              <a:t>: </a:t>
            </a:r>
            <a:endParaRPr kumimoji="0" lang="en-US" altLang="en-US" sz="2000" b="0" i="1" u="none" strike="noStrike" cap="none" normalizeH="0" baseline="0" dirty="0">
              <a:ln>
                <a:noFill/>
              </a:ln>
              <a:solidFill>
                <a:srgbClr val="999988"/>
              </a:solidFill>
              <a:effectLst/>
              <a:latin typeface="Arial Unicode MS"/>
              <a:ea typeface="Helvetica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Helvetica" panose="020B0604020202020204" pitchFamily="34" charset="0"/>
              </a:rPr>
              <a:t>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effectLst/>
                <a:latin typeface="Arial Unicode MS"/>
                <a:ea typeface="Helvetica" panose="020B0604020202020204" pitchFamily="34" charset="0"/>
              </a:rPr>
              <a:t>def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Arial Unicode MS"/>
                <a:ea typeface="Helvetica" panose="020B0604020202020204" pitchFamily="34" charset="0"/>
              </a:rPr>
              <a:t>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effectLst/>
                <a:latin typeface="Arial Unicode MS"/>
                <a:ea typeface="Helvetica" panose="020B0604020202020204" pitchFamily="34" charset="0"/>
              </a:rPr>
              <a:t>step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Arial Unicode MS"/>
                <a:ea typeface="Helvetica" panose="020B0604020202020204" pitchFamily="34" charset="0"/>
              </a:rPr>
              <a:t>(self,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x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Arial Unicode MS"/>
                <a:ea typeface="Helvetica" panose="020B0604020202020204" pitchFamily="34" charset="0"/>
              </a:rPr>
              <a:t>):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Arial Unicode MS"/>
                <a:ea typeface="Helvetica" panose="020B0604020202020204" pitchFamily="34" charset="0"/>
              </a:rPr>
              <a:t>   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effectLst/>
                <a:latin typeface="Arial Unicode MS"/>
                <a:ea typeface="Helvetica" panose="020B0604020202020204" pitchFamily="34" charset="0"/>
              </a:rPr>
              <a:t>self</a:t>
            </a:r>
            <a:r>
              <a:rPr kumimoji="0" lang="en-US" altLang="en-US" sz="2000" b="1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.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h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Arial Unicode MS"/>
                <a:ea typeface="Helvetica" panose="020B0604020202020204" pitchFamily="34" charset="0"/>
              </a:rPr>
              <a:t>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=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Arial Unicode MS"/>
                <a:ea typeface="Helvetica" panose="020B0604020202020204" pitchFamily="34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np</a:t>
            </a:r>
            <a:r>
              <a:rPr kumimoji="0" lang="en-US" altLang="en-US" sz="2000" b="1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.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tanh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Arial Unicode MS"/>
                <a:ea typeface="Helvetica" panose="020B0604020202020204" pitchFamily="34" charset="0"/>
              </a:rPr>
              <a:t>(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np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.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dot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Arial Unicode MS"/>
                <a:ea typeface="Helvetica" panose="020B0604020202020204" pitchFamily="34" charset="0"/>
              </a:rPr>
              <a:t>(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effectLst/>
                <a:latin typeface="Arial Unicode MS"/>
                <a:ea typeface="Helvetica" panose="020B0604020202020204" pitchFamily="34" charset="0"/>
              </a:rPr>
              <a:t>self</a:t>
            </a:r>
            <a:r>
              <a:rPr kumimoji="0" lang="en-US" altLang="en-US" sz="2000" b="1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.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W_hh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Arial Unicode MS"/>
                <a:ea typeface="Helvetica" panose="020B0604020202020204" pitchFamily="34" charset="0"/>
              </a:rPr>
              <a:t>,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effectLst/>
                <a:latin typeface="Arial Unicode MS"/>
                <a:ea typeface="Helvetica" panose="020B0604020202020204" pitchFamily="34" charset="0"/>
              </a:rPr>
              <a:t>self</a:t>
            </a:r>
            <a:r>
              <a:rPr kumimoji="0" lang="en-US" altLang="en-US" sz="2000" b="1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.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h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Arial Unicode MS"/>
                <a:ea typeface="Helvetica" panose="020B0604020202020204" pitchFamily="34" charset="0"/>
              </a:rPr>
              <a:t>)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+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Arial Unicode MS"/>
                <a:ea typeface="Helvetica" panose="020B0604020202020204" pitchFamily="34" charset="0"/>
              </a:rPr>
              <a:t>   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000" dirty="0">
                <a:latin typeface="Arial Unicode MS"/>
              </a:rPr>
              <a:t>                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np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.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dot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Arial Unicode MS"/>
                <a:ea typeface="Helvetica" panose="020B0604020202020204" pitchFamily="34" charset="0"/>
              </a:rPr>
              <a:t>(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effectLst/>
                <a:latin typeface="Arial Unicode MS"/>
                <a:ea typeface="Helvetica" panose="020B0604020202020204" pitchFamily="34" charset="0"/>
              </a:rPr>
              <a:t>self</a:t>
            </a:r>
            <a:r>
              <a:rPr kumimoji="0" lang="en-US" altLang="en-US" sz="2000" b="1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.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W_xh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Arial Unicode MS"/>
                <a:ea typeface="Helvetica" panose="020B0604020202020204" pitchFamily="34" charset="0"/>
              </a:rPr>
              <a:t>,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x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Arial Unicode MS"/>
                <a:ea typeface="Helvetica" panose="020B0604020202020204" pitchFamily="34" charset="0"/>
              </a:rPr>
              <a:t>))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   y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Arial Unicode MS"/>
                <a:ea typeface="Helvetica" panose="020B0604020202020204" pitchFamily="34" charset="0"/>
              </a:rPr>
              <a:t>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=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Arial Unicode MS"/>
                <a:ea typeface="Helvetica" panose="020B0604020202020204" pitchFamily="34" charset="0"/>
              </a:rPr>
              <a:t>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np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.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dot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Arial Unicode MS"/>
                <a:ea typeface="Helvetica" panose="020B0604020202020204" pitchFamily="34" charset="0"/>
              </a:rPr>
              <a:t>(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effectLst/>
                <a:latin typeface="Arial Unicode MS"/>
                <a:ea typeface="Helvetica" panose="020B0604020202020204" pitchFamily="34" charset="0"/>
              </a:rPr>
              <a:t>self</a:t>
            </a:r>
            <a:r>
              <a:rPr kumimoji="0" lang="en-US" altLang="en-US" sz="2000" b="1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.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W_hy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Arial Unicode MS"/>
                <a:ea typeface="Helvetica" panose="020B0604020202020204" pitchFamily="34" charset="0"/>
              </a:rPr>
              <a:t>,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effectLst/>
                <a:latin typeface="Arial Unicode MS"/>
                <a:ea typeface="Helvetica" panose="020B0604020202020204" pitchFamily="34" charset="0"/>
              </a:rPr>
              <a:t>self</a:t>
            </a:r>
            <a:r>
              <a:rPr kumimoji="0" lang="en-US" altLang="en-US" sz="2000" b="1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.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h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Arial Unicode MS"/>
                <a:ea typeface="Helvetica" panose="020B0604020202020204" pitchFamily="34" charset="0"/>
              </a:rPr>
              <a:t>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effectLst/>
                <a:latin typeface="Arial Unicode MS"/>
                <a:ea typeface="Helvetica" panose="020B0604020202020204" pitchFamily="34" charset="0"/>
              </a:rPr>
              <a:t>    return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Arial Unicode MS"/>
                <a:ea typeface="Helvetica" panose="020B0604020202020204" pitchFamily="34" charset="0"/>
              </a:rPr>
              <a:t>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y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Arial Unicode MS"/>
                <a:ea typeface="Helvetica" panose="020B0604020202020204" pitchFamily="34" charset="0"/>
              </a:rPr>
              <a:t> 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effectLst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F095C3-5F8F-4C14-B275-49F891284367}"/>
              </a:ext>
            </a:extLst>
          </p:cNvPr>
          <p:cNvSpPr txBox="1"/>
          <p:nvPr/>
        </p:nvSpPr>
        <p:spPr>
          <a:xfrm>
            <a:off x="10405421" y="6510147"/>
            <a:ext cx="1786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</a:t>
            </a:r>
            <a:r>
              <a:rPr lang="en-US" dirty="0" err="1"/>
              <a:t>Karpathy</a:t>
            </a:r>
            <a:r>
              <a:rPr lang="en-US" dirty="0"/>
              <a:t>, Colah]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94ED330-57E7-4040-B871-6A6B4489A9CD}"/>
                  </a:ext>
                </a:extLst>
              </p:cNvPr>
              <p:cNvSpPr txBox="1"/>
              <p:nvPr/>
            </p:nvSpPr>
            <p:spPr>
              <a:xfrm>
                <a:off x="1346577" y="2313532"/>
                <a:ext cx="458651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tanh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⁡(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hh</m:t>
                          </m:r>
                        </m:sub>
                      </m:sSub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𝑥h</m:t>
                          </m:r>
                        </m:sub>
                      </m:sSub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94ED330-57E7-4040-B871-6A6B4489A9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6577" y="2313532"/>
                <a:ext cx="4586512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FEC3E60-71AD-419E-894B-8A08FFEFB0F7}"/>
                  </a:ext>
                </a:extLst>
              </p:cNvPr>
              <p:cNvSpPr txBox="1"/>
              <p:nvPr/>
            </p:nvSpPr>
            <p:spPr>
              <a:xfrm>
                <a:off x="1346577" y="2879356"/>
                <a:ext cx="1857175" cy="4648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h𝑦</m:t>
                          </m:r>
                        </m:sub>
                      </m:sSub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FEC3E60-71AD-419E-894B-8A08FFEFB0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6577" y="2879356"/>
                <a:ext cx="1857175" cy="46487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016FC83E-6496-4567-BD3E-E187B777149D}"/>
              </a:ext>
            </a:extLst>
          </p:cNvPr>
          <p:cNvSpPr/>
          <p:nvPr/>
        </p:nvSpPr>
        <p:spPr>
          <a:xfrm>
            <a:off x="8202621" y="1525772"/>
            <a:ext cx="3989379" cy="46511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92D8359-9EE1-46B3-B974-218A228283A8}"/>
              </a:ext>
            </a:extLst>
          </p:cNvPr>
          <p:cNvSpPr/>
          <p:nvPr/>
        </p:nvSpPr>
        <p:spPr>
          <a:xfrm>
            <a:off x="9175532" y="1604602"/>
            <a:ext cx="2973312" cy="46511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511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 74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966A761-AD55-422D-B0B0-677B4354F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</a:rPr>
              <a:t>Recurrent Neural Networks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60429CF-2ECC-42B9-91BA-81602A9AB3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4278" y="1645723"/>
            <a:ext cx="9144000" cy="420001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000">
                <a:solidFill>
                  <a:srgbClr val="FF8677"/>
                </a:solidFill>
              </a:rPr>
              <a:t>[Karpathy, Colah]</a:t>
            </a:r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0" name="Picture 6" descr="http://karpathy.github.io/assets/rnn/charseq.jpeg">
            <a:extLst>
              <a:ext uri="{FF2B5EF4-FFF2-40B4-BE49-F238E27FC236}">
                <a16:creationId xmlns:a16="http://schemas.microsoft.com/office/drawing/2014/main" id="{99F883BF-8184-4BD5-BAD6-B7D3F6813A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521" y="2426818"/>
            <a:ext cx="4966008" cy="3997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68FF2F0-6B99-4F41-AF78-6B1098921CF9}"/>
                  </a:ext>
                </a:extLst>
              </p:cNvPr>
              <p:cNvSpPr txBox="1"/>
              <p:nvPr/>
            </p:nvSpPr>
            <p:spPr>
              <a:xfrm>
                <a:off x="6919598" y="3429000"/>
                <a:ext cx="3169777" cy="7232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3600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36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3600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3600" b="0" i="1" dirty="0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sz="36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6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3600" b="0" i="1" dirty="0" smtClean="0">
                          <a:latin typeface="Cambria Math" panose="02040503050406030204" pitchFamily="18" charset="0"/>
                        </a:rPr>
                        <m:t>,…, </m:t>
                      </m:r>
                      <m:sSub>
                        <m:sSubPr>
                          <m:ctrlPr>
                            <a:rPr lang="en-US" sz="36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600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3600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60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68FF2F0-6B99-4F41-AF78-6B1098921C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9598" y="3429000"/>
                <a:ext cx="3169777" cy="723275"/>
              </a:xfrm>
              <a:prstGeom prst="rect">
                <a:avLst/>
              </a:prstGeom>
              <a:blipFill>
                <a:blip r:embed="rId3"/>
                <a:stretch>
                  <a:fillRect r="-1600" b="-86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70002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DC95C7-7B81-491E-B46E-7D082D4E0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Back-propagation Through Time (BPTT)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EFFEA2-C314-4EE6-A5CE-437C40ADA2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Vanishing or exploding gradient problem</a:t>
            </a:r>
          </a:p>
        </p:txBody>
      </p:sp>
      <p:pic>
        <p:nvPicPr>
          <p:cNvPr id="2052" name="Picture 4" descr="http://colah.github.io/posts/2015-08-Understanding-LSTMs/img/RNN-shorttermdepdencies.png">
            <a:extLst>
              <a:ext uri="{FF2B5EF4-FFF2-40B4-BE49-F238E27FC236}">
                <a16:creationId xmlns:a16="http://schemas.microsoft.com/office/drawing/2014/main" id="{8BCD9485-890C-4FD3-9C06-B0BD0510EC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0512" y="2825318"/>
            <a:ext cx="6650976" cy="3065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8E35EF7-2A36-42EB-9AA0-59C87B77E53C}"/>
              </a:ext>
            </a:extLst>
          </p:cNvPr>
          <p:cNvSpPr txBox="1"/>
          <p:nvPr/>
        </p:nvSpPr>
        <p:spPr>
          <a:xfrm>
            <a:off x="2989923" y="2446955"/>
            <a:ext cx="5421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 b="1" dirty="0"/>
              <a:t>E0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4A77F7-EB2A-43BD-A771-2B3333B751CD}"/>
              </a:ext>
            </a:extLst>
          </p:cNvPr>
          <p:cNvSpPr txBox="1"/>
          <p:nvPr/>
        </p:nvSpPr>
        <p:spPr>
          <a:xfrm>
            <a:off x="4403086" y="2428771"/>
            <a:ext cx="5421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 b="1" dirty="0"/>
              <a:t>E1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BA8E78-7AE9-4B82-B007-A06F79FC1B74}"/>
              </a:ext>
            </a:extLst>
          </p:cNvPr>
          <p:cNvSpPr txBox="1"/>
          <p:nvPr/>
        </p:nvSpPr>
        <p:spPr>
          <a:xfrm>
            <a:off x="5824932" y="2428771"/>
            <a:ext cx="5421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 b="1" dirty="0"/>
              <a:t>E2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9819CF-83FE-444B-BF21-4E5DD2FD2D7C}"/>
              </a:ext>
            </a:extLst>
          </p:cNvPr>
          <p:cNvSpPr txBox="1"/>
          <p:nvPr/>
        </p:nvSpPr>
        <p:spPr>
          <a:xfrm>
            <a:off x="7280096" y="2426242"/>
            <a:ext cx="5421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 b="1" dirty="0"/>
              <a:t>E3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391836C-46E2-4F63-B833-A6BC1C0F14D8}"/>
              </a:ext>
            </a:extLst>
          </p:cNvPr>
          <p:cNvSpPr txBox="1"/>
          <p:nvPr/>
        </p:nvSpPr>
        <p:spPr>
          <a:xfrm>
            <a:off x="8701942" y="2427801"/>
            <a:ext cx="5421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 b="1" dirty="0"/>
              <a:t>E4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F51A0F-AA1E-4AD9-997A-5BE520264D64}"/>
              </a:ext>
            </a:extLst>
          </p:cNvPr>
          <p:cNvSpPr txBox="1"/>
          <p:nvPr/>
        </p:nvSpPr>
        <p:spPr>
          <a:xfrm>
            <a:off x="11313507" y="6499752"/>
            <a:ext cx="856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[Colah]</a:t>
            </a:r>
          </a:p>
        </p:txBody>
      </p:sp>
    </p:spTree>
    <p:extLst>
      <p:ext uri="{BB962C8B-B14F-4D97-AF65-F5344CB8AC3E}">
        <p14:creationId xmlns:p14="http://schemas.microsoft.com/office/powerpoint/2010/main" val="18287374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465595-79C4-46A1-B8A1-3D36E8D259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Vanishing or exploding gradient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450383-9ED3-4249-98AD-E6B3A23917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B0A77B-3F40-4083-90ED-A913602E8E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255" y="1597659"/>
            <a:ext cx="6892709" cy="52583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2DC7500-F580-4550-8338-7F5DB34C7D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1164" y="2451887"/>
            <a:ext cx="6074195" cy="2192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3535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64B4B-C333-4B8C-BA1F-B80C887B2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 Short Term Memory networks  (LSTM)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59AA6B5-6EF0-4B94-848C-AAB2310294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6184338" cy="4351338"/>
          </a:xfrm>
        </p:spPr>
        <p:txBody>
          <a:bodyPr>
            <a:normAutofit/>
          </a:bodyPr>
          <a:lstStyle/>
          <a:p>
            <a:r>
              <a:rPr lang="en-US" sz="2600" dirty="0"/>
              <a:t>Gate: Optionally let information through</a:t>
            </a:r>
          </a:p>
          <a:p>
            <a:r>
              <a:rPr lang="en-US" sz="2600" dirty="0"/>
              <a:t>Cell state: long term memory</a:t>
            </a:r>
          </a:p>
          <a:p>
            <a:r>
              <a:rPr lang="en-US" sz="2600" dirty="0"/>
              <a:t>Forget gate: determine what old information to forget</a:t>
            </a:r>
          </a:p>
          <a:p>
            <a:r>
              <a:rPr lang="en-US" sz="2600" dirty="0"/>
              <a:t>Input gate: determine what new information to store</a:t>
            </a:r>
          </a:p>
          <a:p>
            <a:r>
              <a:rPr lang="en-US" sz="2600" dirty="0"/>
              <a:t>Output gate: decide what to output</a:t>
            </a:r>
          </a:p>
          <a:p>
            <a:pPr marL="0" indent="0">
              <a:buNone/>
            </a:pPr>
            <a:r>
              <a:rPr lang="en-US" sz="2600" dirty="0">
                <a:hlinkClick r:id="rId3"/>
              </a:rPr>
              <a:t>https://deeplearning4j.org/lstm.html</a:t>
            </a:r>
            <a:r>
              <a:rPr lang="en-US" sz="2600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703BA9F-DB2B-CD4E-B795-49E38A69A2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430" y="1690688"/>
            <a:ext cx="5052808" cy="49735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DA830E-D219-994A-A055-FEAF435863BB}"/>
              </a:ext>
            </a:extLst>
          </p:cNvPr>
          <p:cNvSpPr txBox="1"/>
          <p:nvPr/>
        </p:nvSpPr>
        <p:spPr>
          <a:xfrm>
            <a:off x="0" y="6510382"/>
            <a:ext cx="19416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From </a:t>
            </a:r>
            <a:r>
              <a:rPr lang="en-US" sz="1400" dirty="0" err="1"/>
              <a:t>Goodfellow</a:t>
            </a:r>
            <a:r>
              <a:rPr lang="en-US" sz="1400" dirty="0"/>
              <a:t> 2017</a:t>
            </a:r>
          </a:p>
        </p:txBody>
      </p:sp>
    </p:spTree>
    <p:extLst>
      <p:ext uri="{BB962C8B-B14F-4D97-AF65-F5344CB8AC3E}">
        <p14:creationId xmlns:p14="http://schemas.microsoft.com/office/powerpoint/2010/main" val="12120313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34348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3EFC346-35BC-4718-BA20-14498F2032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6657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LSTM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154B283-2EE5-41E0-974A-1AEF89FE78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24000" y="1525638"/>
            <a:ext cx="9144000" cy="420001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endParaRPr lang="en-US" sz="2000" kern="1200">
              <a:solidFill>
                <a:srgbClr val="DBD576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144863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2" descr="A LSTM neural network.">
            <a:extLst>
              <a:ext uri="{FF2B5EF4-FFF2-40B4-BE49-F238E27FC236}">
                <a16:creationId xmlns:a16="http://schemas.microsoft.com/office/drawing/2014/main" id="{D2D38EF6-C6D8-4020-8004-C491918F03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264" y="2509911"/>
            <a:ext cx="10660373" cy="3997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08008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779</Words>
  <Application>Microsoft Macintosh PowerPoint</Application>
  <PresentationFormat>Widescreen</PresentationFormat>
  <Paragraphs>171</Paragraphs>
  <Slides>27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5" baseType="lpstr">
      <vt:lpstr>Arial Unicode MS</vt:lpstr>
      <vt:lpstr>-apple-system</vt:lpstr>
      <vt:lpstr>Arial</vt:lpstr>
      <vt:lpstr>Arial</vt:lpstr>
      <vt:lpstr>Calibri</vt:lpstr>
      <vt:lpstr>Calibri Light</vt:lpstr>
      <vt:lpstr>Cambria Math</vt:lpstr>
      <vt:lpstr>Office Theme</vt:lpstr>
      <vt:lpstr>Introduction to Recurrent Neural Networks</vt:lpstr>
      <vt:lpstr>Outline</vt:lpstr>
      <vt:lpstr>Recurrent Neural Net</vt:lpstr>
      <vt:lpstr>Recurrent Neural Networks</vt:lpstr>
      <vt:lpstr>Recurrent Neural Networks</vt:lpstr>
      <vt:lpstr>Back-propagation Through Time (BPTT)</vt:lpstr>
      <vt:lpstr>Vanishing or exploding gradient problem</vt:lpstr>
      <vt:lpstr>Long Short Term Memory networks  (LSTM)</vt:lpstr>
      <vt:lpstr>LSTM</vt:lpstr>
      <vt:lpstr>Cell State – Long-term memory</vt:lpstr>
      <vt:lpstr>Forget Gate, Input Gate</vt:lpstr>
      <vt:lpstr>Update Cell State based on Input, Forget Gates</vt:lpstr>
      <vt:lpstr>Output Gate</vt:lpstr>
      <vt:lpstr>Gated Recurrent Unit (GRU)</vt:lpstr>
      <vt:lpstr>Applications</vt:lpstr>
      <vt:lpstr>Sequences with RNNs</vt:lpstr>
      <vt:lpstr>Sentiment Analysis</vt:lpstr>
      <vt:lpstr>RNN Language Model</vt:lpstr>
      <vt:lpstr>Sequences with RNNs</vt:lpstr>
      <vt:lpstr>Sequence Tagging</vt:lpstr>
      <vt:lpstr>Sequences to Sequences</vt:lpstr>
      <vt:lpstr>Sequence to Sequence (aka Encoder-Decoder)</vt:lpstr>
      <vt:lpstr>Sequence to Sequence with Attention</vt:lpstr>
      <vt:lpstr>Conversational Model</vt:lpstr>
      <vt:lpstr>Sequences</vt:lpstr>
      <vt:lpstr>Image Caption</vt:lpstr>
      <vt:lpstr>Reference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Recurrent Neural Networks</dc:title>
  <dc:creator>Giovanni Marchetti</dc:creator>
  <cp:lastModifiedBy>Giovanni Marchetti</cp:lastModifiedBy>
  <cp:revision>1</cp:revision>
  <dcterms:created xsi:type="dcterms:W3CDTF">2019-02-18T00:05:44Z</dcterms:created>
  <dcterms:modified xsi:type="dcterms:W3CDTF">2019-02-18T00:06:42Z</dcterms:modified>
</cp:coreProperties>
</file>